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4" r:id="rId2"/>
    <p:sldId id="263" r:id="rId3"/>
    <p:sldId id="265" r:id="rId4"/>
    <p:sldId id="266" r:id="rId5"/>
    <p:sldId id="267" r:id="rId6"/>
    <p:sldId id="268" r:id="rId7"/>
    <p:sldId id="269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733A5F-C4A6-2A4D-ADE8-CE3FEF505BE8}" v="150" dt="2020-09-14T15:07:18.840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 showGuides="1">
      <p:cViewPr>
        <p:scale>
          <a:sx n="98" d="100"/>
          <a:sy n="98" d="100"/>
        </p:scale>
        <p:origin x="1112" y="664"/>
      </p:cViewPr>
      <p:guideLst>
        <p:guide orient="horz" pos="2208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FB1E5-EB81-A04B-99E2-4B1697557865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204FA-9B50-CC44-9C34-67712B74C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00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5ABE-99EA-624E-9878-BA6533139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6E2E8-AC3A-BF4C-8805-130374172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41859-9DA8-5046-BD73-FF4D14F5D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44CE-F8FB-3C40-A78B-9231943F4F1B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442F6-7213-0749-8B1D-49AD4452B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494C8-0746-C040-9481-5F5B4262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9F42-5613-C04B-BFAB-6B34737F0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2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4C1E-9258-9041-9740-99804A96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4F226-064A-9046-BAD7-982D2C05C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3C2F0-FBF6-BB4A-B3CD-621C5B37A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44CE-F8FB-3C40-A78B-9231943F4F1B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622BC-7899-CD40-9134-CDE850533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C758E-DFEE-D24E-9968-8A2EEFEA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9F42-5613-C04B-BFAB-6B34737F0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1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7FC4A-1A4E-5D4B-BF50-EBDF4E45C3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0B86CF-E33E-4043-9177-D592B38A9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F92EE-1394-2E4C-A267-FA90A48B3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44CE-F8FB-3C40-A78B-9231943F4F1B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8ECB0-BD7D-E547-AB60-7C6607C9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4DD0B-D65F-5342-8E05-6B68FC1C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9F42-5613-C04B-BFAB-6B34737F0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3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73D52-D124-F847-840C-0A931ACF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4BF23-3D6A-964E-ADD4-EB73B80C6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638A6-33FB-7A43-9E3F-CDE68A82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44CE-F8FB-3C40-A78B-9231943F4F1B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D8215-8FC4-4343-8270-7C7BE801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675A8-FC4F-C947-8835-8BDE9652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9F42-5613-C04B-BFAB-6B34737F0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73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3382C-D891-EA41-A99B-81009E523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3BBE3-07BB-8341-BBB3-1A88F3270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01A82-E8A9-954A-85D6-80EF4CAB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44CE-F8FB-3C40-A78B-9231943F4F1B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A8CC1-6DCE-ED4C-B8A6-6CAD0F559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B3849-16B6-744D-B11D-A50B4CA0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9F42-5613-C04B-BFAB-6B34737F0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24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0F43A-3014-1A46-8507-0C82FC44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F37A4-3506-0440-AF88-3DA7D11E6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E5099-DB98-CB4B-9FBB-397A666EC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FFC5F-2BA6-B041-911C-16D0D982C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44CE-F8FB-3C40-A78B-9231943F4F1B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B486A-A157-7F49-AB89-A9A7B2C41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A717-47F6-1445-A9AD-A81E95C3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9F42-5613-C04B-BFAB-6B34737F0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3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A36F-AE1B-F746-9418-00A336164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9CDFE-7153-3B40-94CB-3DDD98167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C87A8-08F2-7D4E-9F7B-2B60A05B1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D579C4-8F99-A040-87BF-430D374CDD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DEC3DF-DCBA-C947-8575-FAC6016FB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706BCC-F0E8-6D4A-9280-64416D576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44CE-F8FB-3C40-A78B-9231943F4F1B}" type="datetimeFigureOut">
              <a:rPr lang="en-US" smtClean="0"/>
              <a:t>9/14/20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0D51BA-1C94-B342-8BE0-707B3719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2E6F1A-39EF-6E45-8198-A04BCC2A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9F42-5613-C04B-BFAB-6B34737F0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86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09C7-21E5-A04C-8C5A-ED54FB9C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58CE72-5D9D-4F46-8C29-DF04331F7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44CE-F8FB-3C40-A78B-9231943F4F1B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A74A5-4184-CF4D-86BB-95EBC922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5966D-31B4-194B-B977-08BB654D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9F42-5613-C04B-BFAB-6B34737F0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90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D879BE-5BAE-CB4D-BDC0-ED6FC5EC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44CE-F8FB-3C40-A78B-9231943F4F1B}" type="datetimeFigureOut">
              <a:rPr lang="en-US" smtClean="0"/>
              <a:t>9/14/20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9A6F5B-A056-3C48-BEDC-7BE4464F6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F5249-8180-854A-95BC-6E72DBE6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9F42-5613-C04B-BFAB-6B34737F0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30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38B0F-BCEF-164A-AF32-9E0183ED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21389-9462-B643-AA38-6ED91342C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C7E5-61A1-B84B-A338-E3BCB3AD4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FB5F6-563F-054B-A23E-C25F08065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44CE-F8FB-3C40-A78B-9231943F4F1B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735EF6-3B8D-B04A-B0D5-3BC3CF11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DA915-2ED7-5140-9975-0C1A5471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9F42-5613-C04B-BFAB-6B34737F0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84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F97A0-0EDB-D54F-9C57-BC17311C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34F938-6B21-ED47-8050-4E96F9693E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C5EBA-0309-A747-985A-91D82872D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B6C97-AA04-224B-905B-6FC003076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44CE-F8FB-3C40-A78B-9231943F4F1B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6170B-85EF-C641-9E32-A8FB9EC20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DE49E-237A-AA45-9D66-430A28F9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9F42-5613-C04B-BFAB-6B34737F0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05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93B1BD-C48E-C64F-B174-8DECE9AB9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802FD-D02C-AD43-8FC3-76A8681DE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FC858-102D-104D-A89C-9A2BC1E582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544CE-F8FB-3C40-A78B-9231943F4F1B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7DD72-1623-5F4C-8FCE-1894BF007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BA08F-FE18-BA43-9870-3DED27C8A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B9F42-5613-C04B-BFAB-6B34737F0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2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74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76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86" name="Oval 76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78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8DB990-7CAA-6F4E-A82B-16C70E71C010}"/>
              </a:ext>
            </a:extLst>
          </p:cNvPr>
          <p:cNvSpPr/>
          <p:nvPr/>
        </p:nvSpPr>
        <p:spPr>
          <a:xfrm>
            <a:off x="1524000" y="2776538"/>
            <a:ext cx="9144000" cy="138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Prediction of Accidents' Severity Based on Collisions</a:t>
            </a:r>
          </a:p>
        </p:txBody>
      </p:sp>
    </p:spTree>
    <p:extLst>
      <p:ext uri="{BB962C8B-B14F-4D97-AF65-F5344CB8AC3E}">
        <p14:creationId xmlns:p14="http://schemas.microsoft.com/office/powerpoint/2010/main" val="2846617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D29388-2139-3444-971C-F8CE56088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183057"/>
              </p:ext>
            </p:extLst>
          </p:nvPr>
        </p:nvGraphicFramePr>
        <p:xfrm>
          <a:off x="0" y="2877474"/>
          <a:ext cx="12192000" cy="3332118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3304189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0972509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5765811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1377215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6277661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4304359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4079097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9516653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681307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011637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9245972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99881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933028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535905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831218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845853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156233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45745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9830297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69756876"/>
                    </a:ext>
                  </a:extLst>
                </a:gridCol>
              </a:tblGrid>
              <a:tr h="555353"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SEVERITYCODE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COLLISIONTYPE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JUNCTIONTYPE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SDOT_COLCODE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UNDERINFL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WEATHER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ROADCOND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LIGHTCOND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ST_COLCODE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MONTH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DAY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DOW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HOUR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X_index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Y_index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LOC_index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INTK_index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SEG_index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CROSS_index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extLst>
                  <a:ext uri="{0D108BD9-81ED-4DB2-BD59-A6C34878D82A}">
                    <a16:rowId xmlns:a16="http://schemas.microsoft.com/office/drawing/2014/main" val="3166578294"/>
                  </a:ext>
                </a:extLst>
              </a:tr>
              <a:tr h="555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Angles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At Intersection (intersection related)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Overcast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Wet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Daylight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extLst>
                  <a:ext uri="{0D108BD9-81ED-4DB2-BD59-A6C34878D82A}">
                    <a16:rowId xmlns:a16="http://schemas.microsoft.com/office/drawing/2014/main" val="3739593716"/>
                  </a:ext>
                </a:extLst>
              </a:tr>
              <a:tr h="555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Angles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At Intersection (intersection related)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11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Raining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Wet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Daylight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extLst>
                  <a:ext uri="{0D108BD9-81ED-4DB2-BD59-A6C34878D82A}">
                    <a16:rowId xmlns:a16="http://schemas.microsoft.com/office/drawing/2014/main" val="3841043330"/>
                  </a:ext>
                </a:extLst>
              </a:tr>
              <a:tr h="555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Angles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At Intersection (intersection related)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Clear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Daylight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extLst>
                  <a:ext uri="{0D108BD9-81ED-4DB2-BD59-A6C34878D82A}">
                    <a16:rowId xmlns:a16="http://schemas.microsoft.com/office/drawing/2014/main" val="3681158226"/>
                  </a:ext>
                </a:extLst>
              </a:tr>
              <a:tr h="555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Cycles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At Intersection (intersection related)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Clear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Daylight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extLst>
                  <a:ext uri="{0D108BD9-81ED-4DB2-BD59-A6C34878D82A}">
                    <a16:rowId xmlns:a16="http://schemas.microsoft.com/office/drawing/2014/main" val="4124804567"/>
                  </a:ext>
                </a:extLst>
              </a:tr>
              <a:tr h="555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Angles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At Intersection (intersection related)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Clear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Daylight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3" marR="6713" marT="6713" marB="0" anchor="ctr"/>
                </a:tc>
                <a:extLst>
                  <a:ext uri="{0D108BD9-81ED-4DB2-BD59-A6C34878D82A}">
                    <a16:rowId xmlns:a16="http://schemas.microsoft.com/office/drawing/2014/main" val="75369263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112510E-8451-5841-94AA-D0F60A1DFFF0}"/>
              </a:ext>
            </a:extLst>
          </p:cNvPr>
          <p:cNvSpPr/>
          <p:nvPr/>
        </p:nvSpPr>
        <p:spPr>
          <a:xfrm>
            <a:off x="0" y="6329642"/>
            <a:ext cx="3580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1000"/>
              </a:spcAft>
              <a:tabLst>
                <a:tab pos="1434465" algn="l"/>
              </a:tabLst>
            </a:pPr>
            <a:r>
              <a:rPr lang="en-US" i="1" dirty="0">
                <a:solidFill>
                  <a:srgbClr val="44546A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Table 1 Example of cleaned data set.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37939-DB24-D945-94CE-BF99E0A97DD1}"/>
              </a:ext>
            </a:extLst>
          </p:cNvPr>
          <p:cNvSpPr txBox="1"/>
          <p:nvPr/>
        </p:nvSpPr>
        <p:spPr>
          <a:xfrm>
            <a:off x="234968" y="159026"/>
            <a:ext cx="3111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 preparation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4EECD-0A8E-1940-9E8F-83616ACACB97}"/>
              </a:ext>
            </a:extLst>
          </p:cNvPr>
          <p:cNvSpPr txBox="1"/>
          <p:nvPr/>
        </p:nvSpPr>
        <p:spPr>
          <a:xfrm>
            <a:off x="234968" y="686734"/>
            <a:ext cx="11834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Columns with nan values are removed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(OBJECTID, INCKEY, COLDETKEY, REPORTNO, EXCEPTRSNCODE, EXCEPTRSNDESC, STATUS, SEVERITYCODE.1, SDOTCOLNUM) removed due to lack of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SDOT_COLDESC, ST_COLDESC, SEVERITYDESC removed because data are redundant.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PERSONCOUNT, PEDCOUNT, PEDCYLCOUNT, VEHCOUNT, HITPARKEDCAR removed because they are results of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PEDROWNOTGRNT, SPEEDING, INATTENTIONIND removed because only ‘yes’ exist in the column.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DOW, HOUR, DAY and MONTH are collected from INCDATE and INCDTTM.</a:t>
            </a:r>
          </a:p>
        </p:txBody>
      </p:sp>
    </p:spTree>
    <p:extLst>
      <p:ext uri="{BB962C8B-B14F-4D97-AF65-F5344CB8AC3E}">
        <p14:creationId xmlns:p14="http://schemas.microsoft.com/office/powerpoint/2010/main" val="362336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water, parked, standing&#10;&#10;Description automatically generated">
            <a:extLst>
              <a:ext uri="{FF2B5EF4-FFF2-40B4-BE49-F238E27FC236}">
                <a16:creationId xmlns:a16="http://schemas.microsoft.com/office/drawing/2014/main" id="{DBA1823B-1C9A-FF42-A2B4-7DD2208DF01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r="10137"/>
          <a:stretch/>
        </p:blipFill>
        <p:spPr>
          <a:xfrm>
            <a:off x="1624738" y="1286934"/>
            <a:ext cx="4928644" cy="42594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E41BA3-0CD5-E740-8211-D228F39A6C13}"/>
              </a:ext>
            </a:extLst>
          </p:cNvPr>
          <p:cNvSpPr/>
          <p:nvPr/>
        </p:nvSpPr>
        <p:spPr>
          <a:xfrm>
            <a:off x="8560904" y="764305"/>
            <a:ext cx="3379305" cy="2831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The frequency of accidents at different areas is inhomogeneous. Some areas has higher number of cases than other areas.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FA9371-9FE9-7F46-99D0-282440F7BA92}"/>
              </a:ext>
            </a:extLst>
          </p:cNvPr>
          <p:cNvSpPr/>
          <p:nvPr/>
        </p:nvSpPr>
        <p:spPr>
          <a:xfrm>
            <a:off x="1954174" y="5571066"/>
            <a:ext cx="459920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i="1" dirty="0"/>
              <a:t>Summary of number of cases based on location</a:t>
            </a:r>
          </a:p>
        </p:txBody>
      </p:sp>
    </p:spTree>
    <p:extLst>
      <p:ext uri="{BB962C8B-B14F-4D97-AF65-F5344CB8AC3E}">
        <p14:creationId xmlns:p14="http://schemas.microsoft.com/office/powerpoint/2010/main" val="2862286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706579F6-B5A1-F346-8971-08BBC6E76A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3308" y="552658"/>
            <a:ext cx="5559480" cy="3349586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DF81491-3E19-E54E-B0AF-6C8EAF274B47}"/>
              </a:ext>
            </a:extLst>
          </p:cNvPr>
          <p:cNvPicPr/>
          <p:nvPr/>
        </p:nvPicPr>
        <p:blipFill rotWithShape="1">
          <a:blip r:embed="rId3"/>
          <a:srcRect l="-290" t="10740" r="290" b="1038"/>
          <a:stretch/>
        </p:blipFill>
        <p:spPr>
          <a:xfrm>
            <a:off x="6251736" y="524877"/>
            <a:ext cx="5546955" cy="3413311"/>
          </a:xfrm>
          <a:prstGeom prst="rect">
            <a:avLst/>
          </a:prstGeom>
        </p:spPr>
      </p:pic>
      <p:cxnSp>
        <p:nvCxnSpPr>
          <p:cNvPr id="33" name="Straight Connector 1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735981-E9AB-5142-8169-2EA60DFB794A}"/>
              </a:ext>
            </a:extLst>
          </p:cNvPr>
          <p:cNvSpPr txBox="1"/>
          <p:nvPr/>
        </p:nvSpPr>
        <p:spPr>
          <a:xfrm>
            <a:off x="556398" y="4620801"/>
            <a:ext cx="4020385" cy="1526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/>
                </a:solidFill>
              </a:rPr>
              <a:t>blue color -&gt; severity 1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/>
                </a:solidFill>
              </a:rPr>
              <a:t>red color -&gt; severity 2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/>
                </a:solidFill>
              </a:rPr>
              <a:t>The size of the marker is proportional to the number of cases happened during the research time.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588C28-5B19-084A-B368-FF4A98D733C1}"/>
              </a:ext>
            </a:extLst>
          </p:cNvPr>
          <p:cNvSpPr/>
          <p:nvPr/>
        </p:nvSpPr>
        <p:spPr>
          <a:xfrm>
            <a:off x="6251736" y="3596857"/>
            <a:ext cx="5546955" cy="34133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1300" i="1" dirty="0">
                <a:solidFill>
                  <a:srgbClr val="FFFFFF"/>
                </a:solidFill>
              </a:rPr>
              <a:t>Location is downtown with a high risk for car accidents.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227573-769E-5F45-9662-F8F4DFB2258A}"/>
              </a:ext>
            </a:extLst>
          </p:cNvPr>
          <p:cNvSpPr/>
          <p:nvPr/>
        </p:nvSpPr>
        <p:spPr>
          <a:xfrm>
            <a:off x="405833" y="3560913"/>
            <a:ext cx="5546955" cy="34133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1400" i="1" dirty="0">
                <a:solidFill>
                  <a:schemeClr val="bg1"/>
                </a:solidFill>
              </a:rPr>
              <a:t>Top 100 location with most cases of severity 1 and severity 2.</a:t>
            </a:r>
            <a:endParaRPr lang="en-US" sz="1300" i="1" dirty="0">
              <a:solidFill>
                <a:srgbClr val="FFFF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030F7-6362-FC4D-B817-82DE194DABFB}"/>
              </a:ext>
            </a:extLst>
          </p:cNvPr>
          <p:cNvSpPr txBox="1"/>
          <p:nvPr/>
        </p:nvSpPr>
        <p:spPr>
          <a:xfrm>
            <a:off x="4902964" y="4612505"/>
            <a:ext cx="6732634" cy="1526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Most cases in downtown</a:t>
            </a:r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Cases locate on several main roads</a:t>
            </a:r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Navigate through area without maker or small blue circle</a:t>
            </a:r>
          </a:p>
        </p:txBody>
      </p:sp>
    </p:spTree>
    <p:extLst>
      <p:ext uri="{BB962C8B-B14F-4D97-AF65-F5344CB8AC3E}">
        <p14:creationId xmlns:p14="http://schemas.microsoft.com/office/powerpoint/2010/main" val="3136053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89BCA3-20E0-2549-9073-F8FDFFE5EEDB}"/>
              </a:ext>
            </a:extLst>
          </p:cNvPr>
          <p:cNvSpPr/>
          <p:nvPr/>
        </p:nvSpPr>
        <p:spPr>
          <a:xfrm>
            <a:off x="654711" y="5783284"/>
            <a:ext cx="6814833" cy="676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1000"/>
              </a:spcAft>
            </a:pPr>
            <a:r>
              <a:rPr lang="en-US" i="1" dirty="0"/>
              <a:t>Correlation of collision type (top) and junction type (bottom) with number of cases with different severity.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462BC02-8809-CF49-9AA7-5902C841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46" y="261707"/>
            <a:ext cx="5080964" cy="254048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CD44B7-8753-AB40-B5CC-DB42C173D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52" y="2802189"/>
            <a:ext cx="5212558" cy="26062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F52C0D-6219-F04B-B557-22D9BF1B6D3A}"/>
              </a:ext>
            </a:extLst>
          </p:cNvPr>
          <p:cNvSpPr txBox="1"/>
          <p:nvPr/>
        </p:nvSpPr>
        <p:spPr>
          <a:xfrm>
            <a:off x="8129873" y="1292838"/>
            <a:ext cx="3649148" cy="4272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Collision with cycles and pedestrian is likely to cause injury with severity 2.</a:t>
            </a:r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 No significant correlation of other collision type or junction type with severity 1 and 2.</a:t>
            </a:r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Angle, left turn and accidents at intersection (intersection related) is main reason that cause accidents with severity 1 and 2.</a:t>
            </a:r>
          </a:p>
        </p:txBody>
      </p:sp>
    </p:spTree>
    <p:extLst>
      <p:ext uri="{BB962C8B-B14F-4D97-AF65-F5344CB8AC3E}">
        <p14:creationId xmlns:p14="http://schemas.microsoft.com/office/powerpoint/2010/main" val="948480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314A90-8CF6-4349-9740-BA0213FA99B3}"/>
              </a:ext>
            </a:extLst>
          </p:cNvPr>
          <p:cNvSpPr/>
          <p:nvPr/>
        </p:nvSpPr>
        <p:spPr>
          <a:xfrm>
            <a:off x="0" y="5219843"/>
            <a:ext cx="7834888" cy="877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i="1" dirty="0"/>
              <a:t>Correlation of influence of alcohol and drug (a), weather (b), road condition (c), light condition (d) with number of cases with different severity.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D7D891-526D-9C40-A403-EB5925363927}"/>
              </a:ext>
            </a:extLst>
          </p:cNvPr>
          <p:cNvGrpSpPr/>
          <p:nvPr/>
        </p:nvGrpSpPr>
        <p:grpSpPr>
          <a:xfrm>
            <a:off x="2959" y="1053289"/>
            <a:ext cx="7834889" cy="3914486"/>
            <a:chOff x="121579" y="312012"/>
            <a:chExt cx="8130396" cy="4062128"/>
          </a:xfrm>
        </p:grpSpPr>
        <p:pic>
          <p:nvPicPr>
            <p:cNvPr id="5" name="Picture 4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id="{8F307121-784F-D44D-B465-B3C6CD53B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9848" y="2343076"/>
              <a:ext cx="4062127" cy="2031064"/>
            </a:xfrm>
            <a:prstGeom prst="rect">
              <a:avLst/>
            </a:prstGeom>
          </p:spPr>
        </p:pic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6D61A1E-8C00-454F-8E12-08204CC16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579" y="2343076"/>
              <a:ext cx="4062127" cy="2031064"/>
            </a:xfrm>
            <a:prstGeom prst="rect">
              <a:avLst/>
            </a:prstGeom>
          </p:spPr>
        </p:pic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3420913-F9DE-8F45-94F1-9DC5C31D0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721" y="312012"/>
              <a:ext cx="4062127" cy="2031064"/>
            </a:xfrm>
            <a:prstGeom prst="rect">
              <a:avLst/>
            </a:prstGeom>
          </p:spPr>
        </p:pic>
        <p:pic>
          <p:nvPicPr>
            <p:cNvPr id="12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AA7D58D-A4FE-1C46-900E-4FC050BB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9847" y="312012"/>
              <a:ext cx="4062127" cy="203106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3690593-44C7-BC4F-8923-3078BBF0C7DB}"/>
              </a:ext>
            </a:extLst>
          </p:cNvPr>
          <p:cNvSpPr txBox="1"/>
          <p:nvPr/>
        </p:nvSpPr>
        <p:spPr>
          <a:xfrm>
            <a:off x="8450980" y="1053289"/>
            <a:ext cx="34199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cases with severity 1 and 2 happened under following conditions: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without drug influence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whether is clear, overcast or 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Road condition can be wet and dry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Light condition is daylight or streetlights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significant correlation between road condition, weather, and light condition with severity of an accident.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Drug and alcohol are likely to cause accidents with severity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1C5A86-D84B-294D-AD57-21E83F85041E}"/>
              </a:ext>
            </a:extLst>
          </p:cNvPr>
          <p:cNvSpPr txBox="1"/>
          <p:nvPr/>
        </p:nvSpPr>
        <p:spPr>
          <a:xfrm>
            <a:off x="-46361" y="882914"/>
            <a:ext cx="351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E79085-4D60-484F-A5F5-CB2E1BA6898C}"/>
              </a:ext>
            </a:extLst>
          </p:cNvPr>
          <p:cNvSpPr txBox="1"/>
          <p:nvPr/>
        </p:nvSpPr>
        <p:spPr>
          <a:xfrm>
            <a:off x="3845950" y="858461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33E90D-F649-6644-8D25-53891D28A471}"/>
              </a:ext>
            </a:extLst>
          </p:cNvPr>
          <p:cNvSpPr txBox="1"/>
          <p:nvPr/>
        </p:nvSpPr>
        <p:spPr>
          <a:xfrm>
            <a:off x="3738549" y="2844946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77023D-5064-6D4F-ADA9-9FEA3671EBCB}"/>
              </a:ext>
            </a:extLst>
          </p:cNvPr>
          <p:cNvSpPr txBox="1"/>
          <p:nvPr/>
        </p:nvSpPr>
        <p:spPr>
          <a:xfrm>
            <a:off x="-69354" y="28246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368311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DA3A68-DF07-034F-BF28-9C1E64D3315C}"/>
              </a:ext>
            </a:extLst>
          </p:cNvPr>
          <p:cNvSpPr/>
          <p:nvPr/>
        </p:nvSpPr>
        <p:spPr>
          <a:xfrm>
            <a:off x="374275" y="5038701"/>
            <a:ext cx="7160905" cy="961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i="1" dirty="0"/>
              <a:t>Correlation of hour of a day (a), day of a week (b), day of a month (c), month of a year (d) with number of cases with different severity.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C683F8-2774-7D47-9776-D1BE9B2590F4}"/>
              </a:ext>
            </a:extLst>
          </p:cNvPr>
          <p:cNvGrpSpPr/>
          <p:nvPr/>
        </p:nvGrpSpPr>
        <p:grpSpPr>
          <a:xfrm>
            <a:off x="0" y="1126864"/>
            <a:ext cx="7909456" cy="3911837"/>
            <a:chOff x="-546221" y="1957047"/>
            <a:chExt cx="8855615" cy="43797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9A3BB4-5590-3B49-B1E0-157179262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40227" y="4085339"/>
              <a:ext cx="4502988" cy="22514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E5629D-224F-BD47-B434-8F73665D8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6406" y="1957047"/>
              <a:ext cx="4502988" cy="225149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B2EC96-0D46-9C42-9242-476EE367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46221" y="1957047"/>
              <a:ext cx="4502988" cy="22514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6C7AFF7-2534-9544-A62C-8186FE391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0412" y="4085339"/>
              <a:ext cx="4502988" cy="225149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AFF658D-B717-374B-8130-842FA4D1A455}"/>
              </a:ext>
            </a:extLst>
          </p:cNvPr>
          <p:cNvSpPr txBox="1"/>
          <p:nvPr/>
        </p:nvSpPr>
        <p:spPr>
          <a:xfrm>
            <a:off x="169817" y="1151317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6429C-3037-7E43-BC29-6C7DE9B4C8B0}"/>
              </a:ext>
            </a:extLst>
          </p:cNvPr>
          <p:cNvSpPr txBox="1"/>
          <p:nvPr/>
        </p:nvSpPr>
        <p:spPr>
          <a:xfrm>
            <a:off x="4062128" y="1126864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0936E-21F9-F349-8417-A30F46139AB5}"/>
              </a:ext>
            </a:extLst>
          </p:cNvPr>
          <p:cNvSpPr txBox="1"/>
          <p:nvPr/>
        </p:nvSpPr>
        <p:spPr>
          <a:xfrm>
            <a:off x="3954727" y="3113349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5BB729-370E-2B4A-9E0B-EE3E4C9D96B0}"/>
              </a:ext>
            </a:extLst>
          </p:cNvPr>
          <p:cNvSpPr txBox="1"/>
          <p:nvPr/>
        </p:nvSpPr>
        <p:spPr>
          <a:xfrm>
            <a:off x="146824" y="3093078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C8204F-FF54-9C41-8553-95F3E0B1ACDE}"/>
              </a:ext>
            </a:extLst>
          </p:cNvPr>
          <p:cNvSpPr txBox="1"/>
          <p:nvPr/>
        </p:nvSpPr>
        <p:spPr>
          <a:xfrm>
            <a:off x="8450980" y="1053289"/>
            <a:ext cx="3419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cases with severity 1 and 2 happened: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at 8 AM and 5 PM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after first week of each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Fewer cases with severity 1 and 2 happened: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 weekends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February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significant correlation between time and severity of an accident.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More injury prone to happen in the afternoon and from July to October.</a:t>
            </a:r>
          </a:p>
        </p:txBody>
      </p:sp>
    </p:spTree>
    <p:extLst>
      <p:ext uri="{BB962C8B-B14F-4D97-AF65-F5344CB8AC3E}">
        <p14:creationId xmlns:p14="http://schemas.microsoft.com/office/powerpoint/2010/main" val="347055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6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DB319-366B-4C46-87A3-1ADCA7038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4" t="12107" r="9107" b="13940"/>
          <a:stretch/>
        </p:blipFill>
        <p:spPr>
          <a:xfrm>
            <a:off x="250455" y="551700"/>
            <a:ext cx="8090470" cy="37400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B8E9D2-0E31-F543-BDD3-AAE878A404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8" r="1392" b="2"/>
          <a:stretch/>
        </p:blipFill>
        <p:spPr>
          <a:xfrm>
            <a:off x="8530144" y="551700"/>
            <a:ext cx="3661856" cy="2474952"/>
          </a:xfrm>
          <a:prstGeom prst="rect">
            <a:avLst/>
          </a:prstGeom>
        </p:spPr>
      </p:pic>
      <p:cxnSp>
        <p:nvCxnSpPr>
          <p:cNvPr id="25" name="Straight Connector 18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0772C0F-4415-9E4B-B0EB-5A48113AE530}"/>
              </a:ext>
            </a:extLst>
          </p:cNvPr>
          <p:cNvSpPr/>
          <p:nvPr/>
        </p:nvSpPr>
        <p:spPr>
          <a:xfrm>
            <a:off x="5144839" y="4620801"/>
            <a:ext cx="6282296" cy="1526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The best model trained here is by decision tree with depth of 4 with accuracy around 0.61 and F1 score around 0.71. </a:t>
            </a:r>
          </a:p>
        </p:txBody>
      </p:sp>
    </p:spTree>
    <p:extLst>
      <p:ext uri="{BB962C8B-B14F-4D97-AF65-F5344CB8AC3E}">
        <p14:creationId xmlns:p14="http://schemas.microsoft.com/office/powerpoint/2010/main" val="1549431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689</Words>
  <Application>Microsoft Macintosh PowerPoint</Application>
  <PresentationFormat>Widescreen</PresentationFormat>
  <Paragraphs>169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Liwei Wang</dc:creator>
  <cp:lastModifiedBy>Liwei Wang</cp:lastModifiedBy>
  <cp:revision>1</cp:revision>
  <dcterms:created xsi:type="dcterms:W3CDTF">2020-09-14T05:54:42Z</dcterms:created>
  <dcterms:modified xsi:type="dcterms:W3CDTF">2020-09-14T15:49:23Z</dcterms:modified>
</cp:coreProperties>
</file>